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3"/>
  </p:notesMasterIdLst>
  <p:handoutMasterIdLst>
    <p:handoutMasterId r:id="rId14"/>
  </p:handoutMasterIdLst>
  <p:sldIdLst>
    <p:sldId id="1655" r:id="rId2"/>
    <p:sldId id="1709" r:id="rId3"/>
    <p:sldId id="1712" r:id="rId4"/>
    <p:sldId id="1703" r:id="rId5"/>
    <p:sldId id="1704" r:id="rId6"/>
    <p:sldId id="1705" r:id="rId7"/>
    <p:sldId id="1713" r:id="rId8"/>
    <p:sldId id="1714" r:id="rId9"/>
    <p:sldId id="1715" r:id="rId10"/>
    <p:sldId id="1716" r:id="rId11"/>
    <p:sldId id="1717" r:id="rId12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ver00" initials="s" lastIdx="8" clrIdx="0"/>
  <p:cmAuthor id="1" name="John Rex" initials="JR" lastIdx="1" clrIdx="1">
    <p:extLst>
      <p:ext uri="{19B8F6BF-5375-455C-9EA6-DF929625EA0E}">
        <p15:presenceInfo xmlns:p15="http://schemas.microsoft.com/office/powerpoint/2012/main" userId="b9e69ef99f750f54" providerId="Windows Live"/>
      </p:ext>
    </p:extLst>
  </p:cmAuthor>
  <p:cmAuthor id="2" name="Nambiar, Sumathi" initials="NS" lastIdx="6" clrIdx="2">
    <p:extLst>
      <p:ext uri="{19B8F6BF-5375-455C-9EA6-DF929625EA0E}">
        <p15:presenceInfo xmlns:p15="http://schemas.microsoft.com/office/powerpoint/2012/main" userId="S-1-5-21-1078081533-606747145-839522115-35838" providerId="AD"/>
      </p:ext>
    </p:extLst>
  </p:cmAuthor>
  <p:cmAuthor id="3" name="Outterson, Kevin" initials="OK" lastIdx="7" clrIdx="3">
    <p:extLst>
      <p:ext uri="{19B8F6BF-5375-455C-9EA6-DF929625EA0E}">
        <p15:presenceInfo xmlns:p15="http://schemas.microsoft.com/office/powerpoint/2012/main" userId="S::mko@bu.edu::1a4308fd-1409-4e8a-bd83-5a72aa7ea86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B4C7E7"/>
    <a:srgbClr val="DEEBF7"/>
    <a:srgbClr val="B4C7E6"/>
    <a:srgbClr val="00B0F0"/>
    <a:srgbClr val="91C400"/>
    <a:srgbClr val="700000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>
    <p:restoredLeft sz="9015" autoAdjust="0"/>
    <p:restoredTop sz="90834" autoAdjust="0"/>
  </p:normalViewPr>
  <p:slideViewPr>
    <p:cSldViewPr showGuides="1">
      <p:cViewPr varScale="1">
        <p:scale>
          <a:sx n="72" d="100"/>
          <a:sy n="72" d="100"/>
        </p:scale>
        <p:origin x="22" y="449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3400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r">
              <a:defRPr sz="1200"/>
            </a:lvl1pPr>
          </a:lstStyle>
          <a:p>
            <a:fld id="{54C3EBE9-6DEC-2949-987D-6E8765C14D52}" type="datetimeFigureOut">
              <a:rPr lang="nl-NL" smtClean="0"/>
              <a:pPr/>
              <a:t>20-4-2021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5958711" cy="469424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l">
              <a:defRPr sz="1200"/>
            </a:lvl1pPr>
          </a:lstStyle>
          <a:p>
            <a:r>
              <a:rPr lang="en-US"/>
              <a:t>2018-04-22 - JH Rex - ECCMID - Developing non-traditional antibiotics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885758" y="8917422"/>
            <a:ext cx="1215074" cy="469424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r">
              <a:defRPr sz="1200"/>
            </a:lvl1pPr>
          </a:lstStyle>
          <a:p>
            <a:fld id="{15FC81C7-339B-B948-9511-D677D397D16F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534256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r">
              <a:defRPr sz="1200"/>
            </a:lvl1pPr>
          </a:lstStyle>
          <a:p>
            <a:fld id="{E3B8464C-5D34-4951-BFA4-74D88D392DFE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1" tIns="47111" rIns="94221" bIns="4711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1" tIns="47111" rIns="94221" bIns="4711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l">
              <a:defRPr sz="1200"/>
            </a:lvl1pPr>
          </a:lstStyle>
          <a:p>
            <a:r>
              <a:rPr lang="en-US"/>
              <a:t>2018-04-22 - JH Rex - ECCMID - Developing non-traditional antibiotics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2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r">
              <a:defRPr sz="1200"/>
            </a:lvl1pPr>
          </a:lstStyle>
          <a:p>
            <a:fld id="{023799B2-FF4F-430E-A402-978806AE5E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4009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0BA33-F842-4D48-B963-6929F473B4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AB4F7E-E9F3-40AA-AF49-1685BADA02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29353D-67D0-4B6C-9B2F-8FCB15955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2A02-2E66-4277-B626-750D8BB91F2B}" type="datetime1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B8CB93-E040-442F-9877-8994E831E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67744" y="6356350"/>
            <a:ext cx="4608512" cy="365125"/>
          </a:xfrm>
        </p:spPr>
        <p:txBody>
          <a:bodyPr/>
          <a:lstStyle/>
          <a:p>
            <a:r>
              <a:rPr lang="en-US"/>
              <a:t>2021-04-20 JH Rex - JPIAMR - Session 2 - Introduction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A4250-E642-405C-A67D-7A50A33A8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0DD1-687E-4C19-957F-8ECA75BA1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49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C0A38-7384-4E76-9327-E0E8DB52E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73F34D-1BFF-4AC1-90D8-48E577712E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FCD81-D1E1-4E24-BBAF-0D1B24DD6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08088-1F5B-45FA-A0F0-AF0AC0F37D22}" type="datetime1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16CD3D-2E4F-4329-9A31-BADF274C0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2021-04-20 JH Rex - JPIAMR - Session 2 -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3FCF1-101E-4B68-AD8C-A46B0CE4B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0DD1-687E-4C19-957F-8ECA75BA1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895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989E0E-F4D1-4CB3-86A6-0D07528149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72468F-C3FD-4441-9421-78BDED193A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D7CAA5-3AFB-4176-9775-304DB3246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25E0-8A70-4DF6-917F-198C06F495FA}" type="datetime1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512C5A-99B5-4680-8490-5D4192069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2021-04-20 JH Rex - JPIAMR - Session 2 -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FC66B2-CE42-41E8-8769-B6CD0F14F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0DD1-687E-4C19-957F-8ECA75BA1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477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1400176" y="996124"/>
            <a:ext cx="3171825" cy="1621619"/>
          </a:xfrm>
        </p:spPr>
        <p:txBody>
          <a:bodyPr/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82383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2F429-D74C-4BB7-A9ED-F115E53F4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8C07B-F51F-498D-9597-6507168D1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AF9E79-8A04-4CF9-B061-F540B7EAD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06268-8068-4242-B0CE-2BC2A642D091}" type="datetime1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E0EE90-5F50-461E-9227-6A2A44AE9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95736" y="6356350"/>
            <a:ext cx="4752528" cy="365125"/>
          </a:xfrm>
        </p:spPr>
        <p:txBody>
          <a:bodyPr/>
          <a:lstStyle/>
          <a:p>
            <a:r>
              <a:rPr lang="en-US"/>
              <a:t>2021-04-20 JH Rex - JPIAMR - Session 2 - Introduction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881B80-0A65-4718-AB39-61B7F9227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0DD1-687E-4C19-957F-8ECA75BA1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592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938DB-5956-4087-8232-86BDF9422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B3ADC-1C42-4DB0-BB84-BBA45D939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3CE9CA-47C3-4844-AB17-4D5B77C9D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AD32-81C5-45FF-B284-3C85BEDBF4DA}" type="datetime1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DBAE97-89A9-4908-A482-5326F37F2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2021-04-20 JH Rex - JPIAMR - Session 2 - Introduction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0B9F7A-B8E0-426C-A110-52B00D2ED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0DD1-687E-4C19-957F-8ECA75BA1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778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510F9-DC8E-468A-9101-DF7705251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0DAB9-2FBD-479E-993E-1AEBB3C647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4D864-B131-4812-8FCB-5C62B9C5DE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22B1BB-39C9-43CD-A368-BE62E8B95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2AA7-1BB6-4369-8E21-7EC6F4F7D755}" type="datetime1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201B1-0012-4098-A743-2E26542BF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2021-04-20 JH Rex - JPIAMR - Session 2 - Introduction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3E334-A383-4712-B9FA-73F83933F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0DD1-687E-4C19-957F-8ECA75BA1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853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941E-60C5-42A2-B1E1-B8E8936E3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13A99D-4DC4-426D-AC11-E4107359B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5427E7-E839-4D5B-91DC-7BF422D1E2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43F227-6FE8-4890-B09B-4D524AB7AF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D744E0-552C-4AB0-8491-C947C91C9D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1E173E-5132-432E-BF9C-2EA1D0DA4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77AA7-AD69-4C88-B34C-D40E67183EF1}" type="datetime1">
              <a:rPr lang="en-US" smtClean="0"/>
              <a:t>4/20/2021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600DB8-6151-4F6B-9E7D-5AA0225D9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2021-04-20 JH Rex - JPIAMR - Session 2 - Introduction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4CA51B-F423-40B7-B5B7-81D1FEF0B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0DD1-687E-4C19-957F-8ECA75BA1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636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8C018-65E8-4053-9859-F5CD87600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B62619-831C-43B4-BDF5-BD4D4F1B2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E2A80-1F15-4442-A41E-BCA14BC3FDF6}" type="datetime1">
              <a:rPr lang="en-US" smtClean="0"/>
              <a:t>4/20/2021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88CEA7-5972-47C4-95E8-6EF0F49C0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79712" y="6356350"/>
            <a:ext cx="5184576" cy="365125"/>
          </a:xfrm>
        </p:spPr>
        <p:txBody>
          <a:bodyPr/>
          <a:lstStyle/>
          <a:p>
            <a:r>
              <a:rPr lang="en-US"/>
              <a:t>2021-04-20 JH Rex - JPIAMR - Session 2 - Introduction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A66202-30EC-4ACA-863F-0D1341B02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0DD1-687E-4C19-957F-8ECA75BA1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05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4ADCE1-0F53-4B03-BF28-455652403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A9186-6357-424C-B4EE-DCA29B1EE4D1}" type="datetime1">
              <a:rPr lang="en-US" smtClean="0"/>
              <a:t>4/20/2021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B1C110-E358-4CFE-BC4C-E4D41E2CF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1720" y="6356350"/>
            <a:ext cx="5040560" cy="365125"/>
          </a:xfrm>
        </p:spPr>
        <p:txBody>
          <a:bodyPr/>
          <a:lstStyle/>
          <a:p>
            <a:r>
              <a:rPr lang="en-US"/>
              <a:t>2021-04-20 JH Rex - JPIAMR - Session 2 - Introduction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6A80C2-3473-4D48-A212-B61F6FE2A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0DD1-687E-4C19-957F-8ECA75BA1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08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7C88F-6A52-490A-8404-97CFEDAB0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DAE8D-1EEE-4C90-B856-ADE37D442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4BFAF0-CA1E-4AE7-82BD-CD9A034C20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864791-DB36-45EA-BA51-C2C6D4A03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2C73-8463-46DF-939D-3AE5E1D98CD0}" type="datetime1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8173F-208C-4BF6-B324-39A51751D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2021-04-20 JH Rex - JPIAMR - Session 2 - Introduction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D31DB-514D-48DB-9D75-4F95E56E4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0DD1-687E-4C19-957F-8ECA75BA1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443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6FA12-6A48-4E33-B95B-4E2DEA265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421042-BB90-4423-A400-9E036E2330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DE4449-1D6E-41F5-8732-40355A345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43B0F4-5ABB-4BDD-B3EB-D478E7EE6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B8A5-1D3D-4BA9-8882-5F6977C5B42C}" type="datetime1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7D47DB-9BCC-4CE3-B36F-F3E6DFC63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2021-04-20 JH Rex - JPIAMR - Session 2 - Introduction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71949A-3EF2-4932-808C-519212D15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0DD1-687E-4C19-957F-8ECA75BA1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36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D6D237-A0A2-4B26-9A29-A21B036B9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524ACD-D303-46FF-B673-0F2E288E6D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A688B-8AF8-4BA3-804E-529E0D7D50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85191-776C-4752-B9FB-7BD150942313}" type="datetime1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8EBDE1-3677-4DC6-9F3E-343FE18B9C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75656" y="6356350"/>
            <a:ext cx="619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2021-04-20 JH Rex - JPIAMR - Session 2 - Introduction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AAA809-7BD6-4964-8B07-D804FE2987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60DD1-687E-4C19-957F-8ECA75BA122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A9E2A15-62EE-49CB-A85E-3A9FC9F576AE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-139042"/>
            <a:ext cx="1484784" cy="148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170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amr.solutions/" TargetMode="External"/><Relationship Id="rId2" Type="http://schemas.openxmlformats.org/officeDocument/2006/relationships/hyperlink" Target="mailto:john.h.rex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u-jamrai.eu/wp-content/uploads/2021/02/201211_EUjamrai_policy-brief_WP9_hub-incentives.pdf" TargetMode="External"/><Relationship Id="rId2" Type="http://schemas.openxmlformats.org/officeDocument/2006/relationships/hyperlink" Target="https://www.folkhalsomyndigheten.se/the-public-health-agency-of-sweden/communicable-disease-control/antibiotics-and-antimicrobial-resistance/availability-of-antibiotics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mr.solutions/2020/03/29/uk-antibiotic-subscription-pilot-implies-pull-incentive-of-up-to-4b-across-the-g20/" TargetMode="External"/><Relationship Id="rId2" Type="http://schemas.openxmlformats.org/officeDocument/2006/relationships/hyperlink" Target="https://www.gov.uk/government/news/development-of-new-antibiotics-encouraged-with-new-pharmaceutical-payment-syste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epru.org.uk/wp-content/uploads/2017/11/eepru-report-amr-oct-2018-059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B682970-DFCD-4051-99B6-DBA77B6ECB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8208912" cy="1837426"/>
          </a:xfrm>
        </p:spPr>
        <p:txBody>
          <a:bodyPr>
            <a:spAutoFit/>
          </a:bodyPr>
          <a:lstStyle/>
          <a:p>
            <a:r>
              <a:rPr lang="en-US" sz="4000" b="1" dirty="0"/>
              <a:t>Choosing wisely: </a:t>
            </a:r>
            <a:br>
              <a:rPr lang="en-US" sz="4000" b="1" dirty="0"/>
            </a:br>
            <a:r>
              <a:rPr lang="en-US" sz="4000" b="1" dirty="0"/>
              <a:t>Is your product worth developing?</a:t>
            </a:r>
            <a:br>
              <a:rPr lang="en-US" sz="4000" b="1" dirty="0"/>
            </a:br>
            <a:br>
              <a:rPr lang="en-US" sz="1800" b="1" dirty="0"/>
            </a:br>
            <a:r>
              <a:rPr lang="en-US" sz="2800" b="1" i="1" dirty="0"/>
              <a:t>JPIAMR Workshop Session 2</a:t>
            </a:r>
            <a:endParaRPr lang="en-US" sz="4000" i="1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10AB24D7-5DEA-4148-935D-3D4B7AA484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552" y="3212976"/>
            <a:ext cx="8064896" cy="2990562"/>
          </a:xfrm>
        </p:spPr>
        <p:txBody>
          <a:bodyPr wrap="square">
            <a:spAutoFit/>
          </a:bodyPr>
          <a:lstStyle/>
          <a:p>
            <a:pPr lvl="0">
              <a:lnSpc>
                <a:spcPct val="100000"/>
              </a:lnSpc>
              <a:spcBef>
                <a:spcPct val="20000"/>
              </a:spcBef>
              <a:buClr>
                <a:srgbClr val="92D050"/>
              </a:buClr>
              <a:defRPr/>
            </a:pPr>
            <a:r>
              <a:rPr lang="en-GB" sz="2000" dirty="0">
                <a:solidFill>
                  <a:schemeClr val="tx2"/>
                </a:solidFill>
              </a:rPr>
              <a:t>Moderator: John H. Rex, MD</a:t>
            </a:r>
          </a:p>
          <a:p>
            <a:pPr lvl="0">
              <a:lnSpc>
                <a:spcPct val="100000"/>
              </a:lnSpc>
              <a:spcAft>
                <a:spcPts val="1000"/>
              </a:spcAft>
              <a:buClr>
                <a:srgbClr val="92D050"/>
              </a:buClr>
              <a:defRPr/>
            </a:pPr>
            <a:r>
              <a:rPr lang="en-GB" sz="2000" dirty="0">
                <a:solidFill>
                  <a:schemeClr val="tx2"/>
                </a:solidFill>
              </a:rPr>
              <a:t>Chief Medical Officer, F2G Ltd</a:t>
            </a:r>
            <a:br>
              <a:rPr lang="en-GB" sz="2000" dirty="0">
                <a:solidFill>
                  <a:schemeClr val="tx2"/>
                </a:solidFill>
              </a:rPr>
            </a:br>
            <a:r>
              <a:rPr lang="en-GB" sz="2000" dirty="0">
                <a:solidFill>
                  <a:schemeClr val="tx2"/>
                </a:solidFill>
              </a:rPr>
              <a:t>Editor-in-Chief, </a:t>
            </a:r>
            <a:r>
              <a:rPr lang="en-GB" sz="2000" dirty="0" err="1">
                <a:solidFill>
                  <a:schemeClr val="tx2"/>
                </a:solidFill>
              </a:rPr>
              <a:t>AMR.Solutions</a:t>
            </a:r>
            <a:br>
              <a:rPr lang="en-GB" sz="2000" dirty="0">
                <a:solidFill>
                  <a:schemeClr val="tx2"/>
                </a:solidFill>
              </a:rPr>
            </a:br>
            <a:r>
              <a:rPr lang="en-GB" sz="2000" dirty="0">
                <a:solidFill>
                  <a:schemeClr val="tx2"/>
                </a:solidFill>
              </a:rPr>
              <a:t>Operating Partner, Advent Life Sciences</a:t>
            </a:r>
          </a:p>
          <a:p>
            <a:pPr lvl="0">
              <a:lnSpc>
                <a:spcPct val="100000"/>
              </a:lnSpc>
              <a:spcBef>
                <a:spcPts val="200"/>
              </a:spcBef>
              <a:buClr>
                <a:srgbClr val="92D050"/>
              </a:buClr>
              <a:defRPr/>
            </a:pPr>
            <a:r>
              <a:rPr lang="en-GB" sz="2000" dirty="0">
                <a:solidFill>
                  <a:schemeClr val="tx2"/>
                </a:solidFill>
              </a:rPr>
              <a:t>20 Apr 2021 – JPIAMR Therapeutics Workshop</a:t>
            </a:r>
          </a:p>
          <a:p>
            <a:pPr>
              <a:lnSpc>
                <a:spcPct val="100000"/>
              </a:lnSpc>
              <a:spcBef>
                <a:spcPts val="200"/>
              </a:spcBef>
              <a:buClr>
                <a:srgbClr val="92D050"/>
              </a:buClr>
              <a:defRPr/>
            </a:pPr>
            <a:r>
              <a:rPr lang="en-GB" sz="2000" dirty="0">
                <a:solidFill>
                  <a:schemeClr val="tx2"/>
                </a:solidFill>
              </a:rPr>
              <a:t>Email: </a:t>
            </a:r>
            <a:r>
              <a:rPr lang="en-GB" sz="2000" dirty="0">
                <a:solidFill>
                  <a:schemeClr val="tx2"/>
                </a:solidFill>
                <a:hlinkClick r:id="rId2"/>
              </a:rPr>
              <a:t>john.h.rex@gmail.com</a:t>
            </a:r>
            <a:r>
              <a:rPr lang="en-GB" sz="2000" dirty="0">
                <a:solidFill>
                  <a:schemeClr val="tx2"/>
                </a:solidFill>
              </a:rPr>
              <a:t>; Twitter: @JohnRex_NewAbx</a:t>
            </a:r>
          </a:p>
          <a:p>
            <a:pPr lvl="0">
              <a:lnSpc>
                <a:spcPct val="100000"/>
              </a:lnSpc>
              <a:spcBef>
                <a:spcPts val="200"/>
              </a:spcBef>
              <a:buClr>
                <a:srgbClr val="92D050"/>
              </a:buClr>
              <a:defRPr/>
            </a:pPr>
            <a:r>
              <a:rPr lang="en-GB" sz="2000" dirty="0">
                <a:solidFill>
                  <a:schemeClr val="tx2"/>
                </a:solidFill>
              </a:rPr>
              <a:t>Newsletter: </a:t>
            </a:r>
            <a:r>
              <a:rPr lang="en-GB" sz="2000" dirty="0">
                <a:solidFill>
                  <a:schemeClr val="tx2"/>
                </a:solidFill>
                <a:hlinkClick r:id="rId3"/>
              </a:rPr>
              <a:t>http://amr.solutions</a:t>
            </a:r>
            <a:endParaRPr lang="en-GB" sz="2000" dirty="0">
              <a:solidFill>
                <a:schemeClr val="tx2"/>
              </a:solidFill>
            </a:endParaRPr>
          </a:p>
          <a:p>
            <a:pPr lvl="0">
              <a:lnSpc>
                <a:spcPct val="100000"/>
              </a:lnSpc>
              <a:spcBef>
                <a:spcPts val="800"/>
              </a:spcBef>
              <a:buClr>
                <a:srgbClr val="92D050"/>
              </a:buClr>
              <a:defRPr/>
            </a:pPr>
            <a:r>
              <a:rPr lang="en-GB" sz="2000" i="1" dirty="0">
                <a:solidFill>
                  <a:schemeClr val="tx2"/>
                </a:solidFill>
              </a:rPr>
              <a:t>Slides happily shared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92990F3-E071-4593-9D5E-A32123C7C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2021-04-20 JH Rex - JPIAMR - Session 2 - Introduction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2809D-CBD4-417A-8C8A-1EC3E2304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0DD1-687E-4C19-957F-8ECA75BA1224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1845C-772F-4D8B-A1F9-FCB1B5535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models, other viewpoints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14CD4-38A8-45D3-922D-D949452E7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12776"/>
            <a:ext cx="7886700" cy="4528419"/>
          </a:xfrm>
        </p:spPr>
        <p:txBody>
          <a:bodyPr>
            <a:spAutoFit/>
          </a:bodyPr>
          <a:lstStyle/>
          <a:p>
            <a:r>
              <a:rPr lang="en-US" sz="2400" dirty="0"/>
              <a:t>Sweden: A focus on security of supply</a:t>
            </a:r>
          </a:p>
          <a:p>
            <a:pPr lvl="1"/>
            <a:r>
              <a:rPr lang="en-US" sz="2000" dirty="0"/>
              <a:t>Contracting for availability: ~$500k/year per </a:t>
            </a:r>
            <a:r>
              <a:rPr lang="en-US" sz="2000" dirty="0" err="1"/>
              <a:t>antibiotic</a:t>
            </a:r>
            <a:r>
              <a:rPr lang="en-US" sz="2000" baseline="30000" dirty="0" err="1"/>
              <a:t>a</a:t>
            </a:r>
            <a:endParaRPr lang="en-US" sz="2000" dirty="0"/>
          </a:p>
          <a:p>
            <a:pPr lvl="1"/>
            <a:r>
              <a:rPr lang="en-US" sz="2000" dirty="0"/>
              <a:t>Would support manufacturing cost somewhat; Could be scaled up</a:t>
            </a:r>
          </a:p>
          <a:p>
            <a:r>
              <a:rPr lang="en-US" sz="2400" dirty="0"/>
              <a:t>And other views: recent EU-JAMRAI policy </a:t>
            </a:r>
            <a:r>
              <a:rPr lang="en-US" sz="2400" dirty="0" err="1"/>
              <a:t>brief</a:t>
            </a:r>
            <a:r>
              <a:rPr lang="en-US" sz="2400" baseline="30000" dirty="0" err="1"/>
              <a:t>b</a:t>
            </a:r>
            <a:endParaRPr lang="en-US" sz="2400" dirty="0"/>
          </a:p>
          <a:p>
            <a:pPr lvl="1"/>
            <a:r>
              <a:rPr lang="en-US" sz="2000" dirty="0"/>
              <a:t>13 countries (10 from EU, Canada, Japan, &amp; South Africa)</a:t>
            </a:r>
          </a:p>
          <a:p>
            <a:pPr lvl="2"/>
            <a:r>
              <a:rPr lang="en-US" sz="1800" dirty="0"/>
              <a:t>11 of 13 supported idea of incentives but support was high-level</a:t>
            </a:r>
          </a:p>
          <a:p>
            <a:pPr lvl="1"/>
            <a:r>
              <a:rPr lang="en-US" sz="2000" dirty="0"/>
              <a:t>Policymakers were clear that incentives should only apply to antibiotics that meet public health needs:</a:t>
            </a:r>
          </a:p>
          <a:p>
            <a:pPr lvl="2"/>
            <a:r>
              <a:rPr lang="en-US" sz="1800" dirty="0"/>
              <a:t>“Antibiotics are being approved for indications where there is no intention that they will be used. </a:t>
            </a:r>
          </a:p>
          <a:p>
            <a:pPr lvl="2"/>
            <a:r>
              <a:rPr lang="en-US" sz="1800" dirty="0"/>
              <a:t>“This sends the wrong signal…would prefer that antibiotics are tested against drug-resistance instead. </a:t>
            </a:r>
          </a:p>
          <a:p>
            <a:pPr lvl="2"/>
            <a:r>
              <a:rPr lang="en-US" sz="1800" dirty="0"/>
              <a:t>“If the trials need to be done in [high-resistance countries] and they are performed according to existing standards, this is preferable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5657F6-6AAF-4926-90AB-463B885C5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2021-04-20 JH Rex - JPIAMR - Session 2 - Introduction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89502F-A9EE-4DC9-A698-11394367E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0DD1-687E-4C19-957F-8ECA75BA1224}" type="slidenum">
              <a:rPr lang="en-US" smtClean="0"/>
              <a:t>10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C320CB-C655-48D0-8813-C2685B6DC4A2}"/>
              </a:ext>
            </a:extLst>
          </p:cNvPr>
          <p:cNvSpPr txBox="1"/>
          <p:nvPr/>
        </p:nvSpPr>
        <p:spPr>
          <a:xfrm>
            <a:off x="323528" y="5925180"/>
            <a:ext cx="84969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en-US" sz="1100" dirty="0">
                <a:hlinkClick r:id="rId2"/>
              </a:rPr>
              <a:t>https://www.folkhalsomyndigheten.se/the-public-health-agency-of-sweden/communicable-disease-control/antibiotics-and-antimicrobial-resistance/availability-of-antibiotics/</a:t>
            </a:r>
            <a:endParaRPr lang="en-US" sz="1100" dirty="0"/>
          </a:p>
          <a:p>
            <a:pPr marL="342900" indent="-342900">
              <a:buFont typeface="+mj-lt"/>
              <a:buAutoNum type="alphaLcParenR"/>
            </a:pPr>
            <a:r>
              <a:rPr lang="en-US" sz="1100" dirty="0">
                <a:hlinkClick r:id="rId3"/>
              </a:rPr>
              <a:t>https://eu-jamrai.eu/wp-content/uploads/2021/02/201211_EUjamrai_policy-brief_WP9_hub-incentives.pdf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694401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913E6-0FA2-4DD7-B89C-931F650FE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So, let’s talk! Starter questions…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0B896-228F-4B71-8CBE-33ECB9576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28800"/>
            <a:ext cx="7886700" cy="4722318"/>
          </a:xfrm>
        </p:spPr>
        <p:txBody>
          <a:bodyPr>
            <a:spAutoFit/>
          </a:bodyPr>
          <a:lstStyle/>
          <a:p>
            <a:r>
              <a:rPr lang="en-US" sz="2400" i="1" dirty="0"/>
              <a:t>Kevin:</a:t>
            </a:r>
            <a:r>
              <a:rPr lang="en-US" sz="2400" dirty="0"/>
              <a:t> What innovation are you seeing in the CARB-X portfolio? What is needed for these products to succeed?</a:t>
            </a:r>
          </a:p>
          <a:p>
            <a:r>
              <a:rPr lang="en-US" sz="2400" i="1" dirty="0"/>
              <a:t>Christine:</a:t>
            </a:r>
            <a:r>
              <a:rPr lang="en-US" sz="2400" dirty="0"/>
              <a:t> Ideas from DRIVE-AB? Insights from JAMRAI?</a:t>
            </a:r>
          </a:p>
          <a:p>
            <a:r>
              <a:rPr lang="en-US" sz="2400" i="1" dirty="0"/>
              <a:t>Marco:</a:t>
            </a:r>
            <a:r>
              <a:rPr lang="en-US" sz="2400" dirty="0"/>
              <a:t> Can we reliably focus R&amp;D on clinical studies of resistant pathogens? Added hurdles for non-traditional products? Veterinary use?</a:t>
            </a:r>
          </a:p>
          <a:p>
            <a:r>
              <a:rPr lang="en-US" sz="2400" i="1" dirty="0"/>
              <a:t>Laura:</a:t>
            </a:r>
            <a:r>
              <a:rPr lang="en-US" sz="2400" dirty="0"/>
              <a:t> Is developing for LMICs different? What do we need to do to ensure access?</a:t>
            </a:r>
          </a:p>
          <a:p>
            <a:r>
              <a:rPr lang="en-US" sz="2400" i="1" dirty="0"/>
              <a:t>Camilla:</a:t>
            </a:r>
            <a:r>
              <a:rPr lang="en-US" sz="2400" dirty="0"/>
              <a:t> Why is Novo investing? What will build the trust of the investment community?</a:t>
            </a:r>
          </a:p>
          <a:p>
            <a:r>
              <a:rPr lang="en-US" sz="2400" i="1" dirty="0"/>
              <a:t>Everybody:</a:t>
            </a:r>
            <a:r>
              <a:rPr lang="en-US" sz="2400" dirty="0"/>
              <a:t> How can we better encourage innovation? Is MOA important? Pitfalls to avoid?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F9892C-16F3-4BB0-B7C5-C9D88C64B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2021-04-20 JH Rex - JPIAMR - Session 2 - Introduction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DC9D18-C884-4B9E-99BA-C3019FC6A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0DD1-687E-4C19-957F-8ECA75BA122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22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E7048-5135-466D-9519-61CEC437D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&amp; Discussants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7E5FD-174F-491C-AD3E-F347FA2F3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4445319"/>
          </a:xfrm>
        </p:spPr>
        <p:txBody>
          <a:bodyPr wrap="square">
            <a:spAutoFit/>
          </a:bodyPr>
          <a:lstStyle/>
          <a:p>
            <a:r>
              <a:rPr lang="en-US" sz="2400" dirty="0"/>
              <a:t>Goals</a:t>
            </a:r>
          </a:p>
          <a:p>
            <a:pPr lvl="1"/>
            <a:r>
              <a:rPr lang="en-US" sz="2000" dirty="0"/>
              <a:t>Educate the JPIAMR R&amp;D community about stakeholder views on the value of AMR therapies &amp; preventatives</a:t>
            </a:r>
          </a:p>
          <a:p>
            <a:pPr lvl="1"/>
            <a:r>
              <a:rPr lang="en-US" sz="2000" dirty="0"/>
              <a:t>Inform the JPIAMR R&amp;D community regarding ex-science pitfalls in project selection</a:t>
            </a:r>
          </a:p>
          <a:p>
            <a:pPr lvl="1"/>
            <a:r>
              <a:rPr lang="en-US" sz="2000" dirty="0"/>
              <a:t>As possible while discussing human therapeutics and preventatives, comment on animal health implications</a:t>
            </a:r>
          </a:p>
          <a:p>
            <a:r>
              <a:rPr lang="en-US" sz="2400" dirty="0"/>
              <a:t>Discussants</a:t>
            </a:r>
          </a:p>
          <a:p>
            <a:pPr lvl="1"/>
            <a:r>
              <a:rPr lang="en-US" sz="2000" dirty="0"/>
              <a:t>Kevin Outterson, Executive Director, CARB-X</a:t>
            </a:r>
          </a:p>
          <a:p>
            <a:pPr lvl="1"/>
            <a:r>
              <a:rPr lang="en-US" sz="2000" dirty="0"/>
              <a:t>Christine Ardal, Senior Researcher, Norwegian Institute of Public Health</a:t>
            </a:r>
          </a:p>
          <a:p>
            <a:pPr lvl="1"/>
            <a:r>
              <a:rPr lang="en-US" sz="2000" dirty="0"/>
              <a:t>Marco Cavaleri, Head of Anti-Infectives and Vaccines, EMA</a:t>
            </a:r>
          </a:p>
          <a:p>
            <a:pPr lvl="1"/>
            <a:r>
              <a:rPr lang="en-US" sz="2000" dirty="0"/>
              <a:t>Laura Piddock, Scientific Director, GARDP</a:t>
            </a:r>
          </a:p>
          <a:p>
            <a:pPr lvl="1"/>
            <a:r>
              <a:rPr lang="en-US" sz="2000" dirty="0"/>
              <a:t>Camilla Petrycer Hansen, Principal, Novo REPAIR Impact Fund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6E7B1D-50AA-4EF2-863F-3AD66B8E0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2021-04-20 JH Rex - JPIAMR - Session 2 - Introduction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2620B9-AA60-46AB-98DC-1D00D9EA8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0DD1-687E-4C19-957F-8ECA75BA122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169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978B9-DBC3-4754-A699-75EB91E9F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and Focus for Today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20EEBE5-D352-4F1E-BAB6-E965A1A3B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4903"/>
            <a:ext cx="7886700" cy="4591000"/>
          </a:xfrm>
        </p:spPr>
        <p:txBody>
          <a:bodyPr>
            <a:spAutoFit/>
          </a:bodyPr>
          <a:lstStyle/>
          <a:p>
            <a:r>
              <a:rPr lang="en-US" sz="2400" dirty="0"/>
              <a:t>This panel focuses on human therapeutics</a:t>
            </a:r>
          </a:p>
          <a:p>
            <a:pPr lvl="1"/>
            <a:r>
              <a:rPr lang="en-US" sz="2000" dirty="0"/>
              <a:t>Human preventatives will be covered in part</a:t>
            </a:r>
          </a:p>
          <a:p>
            <a:pPr lvl="1"/>
            <a:r>
              <a:rPr lang="en-US" sz="2000" dirty="0"/>
              <a:t>Animal health products will be covered tangentially</a:t>
            </a:r>
          </a:p>
          <a:p>
            <a:r>
              <a:rPr lang="en-US" sz="2400" b="1" dirty="0"/>
              <a:t>Pivot: </a:t>
            </a:r>
            <a:r>
              <a:rPr lang="en-US" sz="2400" dirty="0"/>
              <a:t>Reimbursement for human therapeutics is changing</a:t>
            </a:r>
          </a:p>
          <a:p>
            <a:pPr lvl="1"/>
            <a:r>
              <a:rPr lang="en-US" sz="2000" dirty="0"/>
              <a:t>Good stewardship and good infection prevention should limit the need to use novel agents</a:t>
            </a:r>
          </a:p>
          <a:p>
            <a:pPr lvl="1"/>
            <a:r>
              <a:rPr lang="en-US" sz="2000" dirty="0"/>
              <a:t>Yet, we need those products to be on hand when infection strikes</a:t>
            </a:r>
          </a:p>
          <a:p>
            <a:r>
              <a:rPr lang="en-US" sz="2400" dirty="0"/>
              <a:t>In short, Antibiotics are the Fire Extinguishers of Medicine</a:t>
            </a:r>
          </a:p>
          <a:p>
            <a:pPr lvl="1"/>
            <a:r>
              <a:rPr lang="en-US" sz="2000" dirty="0"/>
              <a:t>Antibiotics (Fire Extinguishers) are fundamental infrastructure</a:t>
            </a:r>
          </a:p>
          <a:p>
            <a:pPr lvl="1"/>
            <a:r>
              <a:rPr lang="en-US" sz="2000" dirty="0"/>
              <a:t>A treated infection (extinguished fire) does not spread</a:t>
            </a:r>
          </a:p>
          <a:p>
            <a:r>
              <a:rPr lang="en-US" sz="2400" dirty="0"/>
              <a:t>At the instant you need it, a fire extinguisher has huge value</a:t>
            </a:r>
          </a:p>
          <a:p>
            <a:pPr lvl="1"/>
            <a:r>
              <a:rPr lang="en-US" sz="2000" dirty="0"/>
              <a:t>An example is helpful…</a:t>
            </a:r>
            <a:endParaRPr lang="en-US" sz="2000" i="1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B6BED4-C462-4C23-B02B-5905CB67D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2021-04-20 JH Rex - JPIAMR - Session 2 - Introduction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BD3A1-77D4-4BD1-9916-9092599A9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0DD1-687E-4C19-957F-8ECA75BA122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040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C5C50-003F-4043-BE07-31635FB7F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Fire extinguisher value: $0 vs. ∞</a:t>
            </a:r>
            <a:br>
              <a:rPr lang="en-US" dirty="0"/>
            </a:br>
            <a:r>
              <a:rPr lang="en-US" sz="3200" i="1" dirty="0"/>
              <a:t>COVID as an example</a:t>
            </a:r>
            <a:endParaRPr lang="en-US" sz="40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B01AB-8AFE-4ABA-9041-C9DA72A7D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00808"/>
            <a:ext cx="8047806" cy="3763081"/>
          </a:xfrm>
        </p:spPr>
        <p:txBody>
          <a:bodyPr>
            <a:spAutoFit/>
          </a:bodyPr>
          <a:lstStyle/>
          <a:p>
            <a:r>
              <a:rPr lang="en-US" sz="2400" dirty="0"/>
              <a:t>Thought experiment. </a:t>
            </a:r>
            <a:r>
              <a:rPr lang="en-US" sz="2400" i="1" dirty="0"/>
              <a:t>Let’s hop in a time machine…</a:t>
            </a:r>
          </a:p>
          <a:p>
            <a:pPr lvl="1"/>
            <a:r>
              <a:rPr lang="en-US" sz="2000" dirty="0"/>
              <a:t>You own a company that has developed a novel small molecule with broad activity vs. all </a:t>
            </a:r>
            <a:r>
              <a:rPr lang="en-US" sz="2000" dirty="0" err="1"/>
              <a:t>Coronaviridae</a:t>
            </a:r>
            <a:endParaRPr lang="en-US" sz="2000" dirty="0"/>
          </a:p>
          <a:p>
            <a:pPr lvl="1"/>
            <a:r>
              <a:rPr lang="en-US" sz="2000" dirty="0"/>
              <a:t>You’ve shown that it shortens the duration of URI symptoms for the </a:t>
            </a:r>
            <a:r>
              <a:rPr lang="en-US" sz="2000" dirty="0" err="1"/>
              <a:t>coronoviridae</a:t>
            </a:r>
            <a:r>
              <a:rPr lang="en-US" sz="2000" dirty="0"/>
              <a:t> strains that cause URI</a:t>
            </a:r>
          </a:p>
          <a:p>
            <a:pPr lvl="1"/>
            <a:r>
              <a:rPr lang="en-US" sz="2000" dirty="0"/>
              <a:t>There is in vitro activity for SARS and MERS but no clinical data as no cases. So, you use human challenge models to develop the drug</a:t>
            </a:r>
          </a:p>
          <a:p>
            <a:r>
              <a:rPr lang="en-US" sz="2400" dirty="0"/>
              <a:t>You receive FDA &amp; EMA approval in 1 Jan 2018</a:t>
            </a:r>
          </a:p>
          <a:p>
            <a:pPr lvl="1"/>
            <a:r>
              <a:rPr lang="en-US" sz="2000" dirty="0"/>
              <a:t>What are your sales during 2018-19?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US" sz="2000" dirty="0"/>
              <a:t>Could you have stayed in business?</a:t>
            </a:r>
          </a:p>
          <a:p>
            <a:pPr lvl="1"/>
            <a:r>
              <a:rPr lang="en-US" sz="2000" dirty="0"/>
              <a:t>What’s the fix?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DCB300-86F2-4D50-A337-F70860062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2021-04-20 JH Rex - JPIAMR - Session 2 - Introduction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9790B1-AF08-49D1-A6C2-7D7E7F273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0DD1-687E-4C19-957F-8ECA75BA122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405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C5C50-003F-4043-BE07-31635FB7F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Fire extinguisher value: $0 vs. ∞</a:t>
            </a:r>
            <a:br>
              <a:rPr lang="en-US" dirty="0"/>
            </a:br>
            <a:r>
              <a:rPr lang="en-US" sz="3200" i="1" dirty="0"/>
              <a:t>COVID as an example</a:t>
            </a:r>
            <a:endParaRPr lang="en-US" sz="40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B01AB-8AFE-4ABA-9041-C9DA72A7D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00808"/>
            <a:ext cx="8047806" cy="3763081"/>
          </a:xfrm>
        </p:spPr>
        <p:txBody>
          <a:bodyPr>
            <a:spAutoFit/>
          </a:bodyPr>
          <a:lstStyle/>
          <a:p>
            <a:r>
              <a:rPr lang="en-US" sz="2400" dirty="0"/>
              <a:t>Thought experiment. </a:t>
            </a:r>
            <a:r>
              <a:rPr lang="en-US" sz="2400" i="1" dirty="0"/>
              <a:t>Let’s hop in a time machine…</a:t>
            </a:r>
          </a:p>
          <a:p>
            <a:pPr lvl="1"/>
            <a:r>
              <a:rPr lang="en-US" sz="2000" dirty="0"/>
              <a:t>You own a company that has developed a novel small molecule with broad activity vs. all </a:t>
            </a:r>
            <a:r>
              <a:rPr lang="en-US" sz="2000" dirty="0" err="1"/>
              <a:t>Coronaviridae</a:t>
            </a:r>
            <a:endParaRPr lang="en-US" sz="2000" dirty="0"/>
          </a:p>
          <a:p>
            <a:pPr lvl="1"/>
            <a:r>
              <a:rPr lang="en-US" sz="2000" dirty="0"/>
              <a:t>You’ve shown that it shortens the duration of URI symptoms for the </a:t>
            </a:r>
            <a:r>
              <a:rPr lang="en-US" sz="2000" dirty="0" err="1"/>
              <a:t>coronoviridae</a:t>
            </a:r>
            <a:r>
              <a:rPr lang="en-US" sz="2000" dirty="0"/>
              <a:t> strains that cause URI</a:t>
            </a:r>
          </a:p>
          <a:p>
            <a:pPr lvl="1"/>
            <a:r>
              <a:rPr lang="en-US" sz="2000" dirty="0"/>
              <a:t>There is in vitro activity for SARS and MERS but no clinical data as no cases </a:t>
            </a:r>
            <a:r>
              <a:rPr lang="en-US" sz="2000" i="1" dirty="0">
                <a:solidFill>
                  <a:srgbClr val="FF0000"/>
                </a:solidFill>
              </a:rPr>
              <a:t>(and it turns out to also work for COVID-19)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400" dirty="0"/>
              <a:t>You receive FDA &amp; EMA approval in 1 Jan 2018</a:t>
            </a:r>
          </a:p>
          <a:p>
            <a:pPr lvl="1"/>
            <a:r>
              <a:rPr lang="en-US" sz="2000" dirty="0"/>
              <a:t>What are your sales during 2018-19?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i="1" dirty="0">
                <a:solidFill>
                  <a:srgbClr val="FF0000"/>
                </a:solidFill>
              </a:rPr>
              <a:t>Zero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US" sz="2000" dirty="0"/>
              <a:t>Could you have stayed in business?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i="1" dirty="0">
                <a:solidFill>
                  <a:srgbClr val="FF0000"/>
                </a:solidFill>
              </a:rPr>
              <a:t>Of course not</a:t>
            </a:r>
            <a:endParaRPr lang="en-US" sz="2000" dirty="0"/>
          </a:p>
          <a:p>
            <a:pPr lvl="1"/>
            <a:r>
              <a:rPr lang="en-US" sz="2000" dirty="0"/>
              <a:t>What’s the fix?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i="1" dirty="0">
                <a:solidFill>
                  <a:srgbClr val="FF0000"/>
                </a:solidFill>
              </a:rPr>
              <a:t>Delinked Pull rewards that are independent of use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DCB300-86F2-4D50-A337-F70860062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2021-04-20 JH Rex - JPIAMR - Session 2 - Introduction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9790B1-AF08-49D1-A6C2-7D7E7F273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0DD1-687E-4C19-957F-8ECA75BA122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462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C5C50-003F-4043-BE07-31635FB7F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Fire extinguisher value: $0 vs. ∞</a:t>
            </a:r>
            <a:br>
              <a:rPr lang="en-US" dirty="0"/>
            </a:br>
            <a:r>
              <a:rPr lang="en-US" sz="3200" i="1" dirty="0"/>
              <a:t>COVID as an example</a:t>
            </a:r>
            <a:endParaRPr lang="en-US" sz="40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B01AB-8AFE-4ABA-9041-C9DA72A7D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00808"/>
            <a:ext cx="8047806" cy="4658198"/>
          </a:xfrm>
        </p:spPr>
        <p:txBody>
          <a:bodyPr>
            <a:spAutoFit/>
          </a:bodyPr>
          <a:lstStyle/>
          <a:p>
            <a:r>
              <a:rPr lang="en-US" sz="2400" dirty="0"/>
              <a:t>Thought experiment. </a:t>
            </a:r>
            <a:r>
              <a:rPr lang="en-US" sz="2400" i="1" dirty="0"/>
              <a:t>Let’s hop in a time machine…</a:t>
            </a:r>
          </a:p>
          <a:p>
            <a:pPr lvl="1"/>
            <a:r>
              <a:rPr lang="en-US" sz="2000" dirty="0"/>
              <a:t>You own a company that has developed a novel small molecule with broad activity vs. all </a:t>
            </a:r>
            <a:r>
              <a:rPr lang="en-US" sz="2000" dirty="0" err="1"/>
              <a:t>Coronaviridae</a:t>
            </a:r>
            <a:endParaRPr lang="en-US" sz="2000" dirty="0"/>
          </a:p>
          <a:p>
            <a:pPr lvl="1"/>
            <a:r>
              <a:rPr lang="en-US" sz="2000" dirty="0"/>
              <a:t>You’ve shown that it shortens the duration of URI symptoms for the </a:t>
            </a:r>
            <a:r>
              <a:rPr lang="en-US" sz="2000" dirty="0" err="1"/>
              <a:t>coronoviridae</a:t>
            </a:r>
            <a:r>
              <a:rPr lang="en-US" sz="2000" dirty="0"/>
              <a:t> strains that cause URI</a:t>
            </a:r>
          </a:p>
          <a:p>
            <a:pPr lvl="1"/>
            <a:r>
              <a:rPr lang="en-US" sz="2000" dirty="0"/>
              <a:t>There is in vitro activity for SARS and MERS but no clinical data as no cases </a:t>
            </a:r>
            <a:r>
              <a:rPr lang="en-US" sz="2000" i="1" dirty="0">
                <a:solidFill>
                  <a:srgbClr val="FF0000"/>
                </a:solidFill>
              </a:rPr>
              <a:t>(and it turns out to also work for COVID-19)</a:t>
            </a:r>
            <a:endParaRPr lang="en-US" sz="2000" dirty="0"/>
          </a:p>
          <a:p>
            <a:r>
              <a:rPr lang="en-US" sz="2400" dirty="0"/>
              <a:t>You receive FDA &amp; EMA approval in 1 Jan 2018</a:t>
            </a:r>
          </a:p>
          <a:p>
            <a:pPr lvl="1"/>
            <a:r>
              <a:rPr lang="en-US" sz="2000" dirty="0"/>
              <a:t>What are your sales during 2018-19?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i="1" dirty="0">
                <a:solidFill>
                  <a:srgbClr val="FF0000"/>
                </a:solidFill>
              </a:rPr>
              <a:t>Zero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US" sz="2000" dirty="0"/>
              <a:t>Could you have stayed in business?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i="1" dirty="0">
                <a:solidFill>
                  <a:srgbClr val="FF0000"/>
                </a:solidFill>
              </a:rPr>
              <a:t>Of course not</a:t>
            </a:r>
            <a:endParaRPr lang="en-US" sz="2000" dirty="0"/>
          </a:p>
          <a:p>
            <a:pPr lvl="1"/>
            <a:r>
              <a:rPr lang="en-US" sz="2000" dirty="0"/>
              <a:t>What’s the fix?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i="1" dirty="0">
                <a:solidFill>
                  <a:srgbClr val="FF0000"/>
                </a:solidFill>
              </a:rPr>
              <a:t>Delinked Pull rewards that are independent of use</a:t>
            </a:r>
          </a:p>
          <a:p>
            <a:pPr lvl="1"/>
            <a:r>
              <a:rPr lang="en-US" sz="2000" dirty="0"/>
              <a:t>Value of the molecule in 2021? </a:t>
            </a:r>
            <a:r>
              <a:rPr lang="en-US" sz="2000" i="1" dirty="0">
                <a:solidFill>
                  <a:srgbClr val="FF0000"/>
                </a:solidFill>
              </a:rPr>
              <a:t>If it had been used early on to contain the outbreak in Wuhan, total sales might be low … but the value to the global community would nonetheless be enormous</a:t>
            </a: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DCB300-86F2-4D50-A337-F70860062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2021-04-20 JH Rex - JPIAMR - Session 2 - Introduction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9790B1-AF08-49D1-A6C2-7D7E7F273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0DD1-687E-4C19-957F-8ECA75BA122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34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B8EBA-46B8-4BA7-97B3-8F2AD6D73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UK’s Pilot Pull Incentive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C29ED-797E-4769-AECE-482BC18DB6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UK is implementing the world’s first full delinked antibiotic pull </a:t>
            </a:r>
            <a:r>
              <a:rPr lang="en-US" dirty="0" err="1"/>
              <a:t>incentive</a:t>
            </a:r>
            <a:r>
              <a:rPr lang="en-US" baseline="30000" dirty="0" err="1"/>
              <a:t>a</a:t>
            </a:r>
            <a:endParaRPr lang="en-US" dirty="0"/>
          </a:p>
          <a:p>
            <a:r>
              <a:rPr lang="en-US" dirty="0"/>
              <a:t>After selection based on a point </a:t>
            </a:r>
            <a:r>
              <a:rPr lang="en-US" dirty="0" err="1"/>
              <a:t>score,</a:t>
            </a:r>
            <a:r>
              <a:rPr lang="en-US" baseline="30000" dirty="0" err="1"/>
              <a:t>b</a:t>
            </a:r>
            <a:r>
              <a:rPr lang="en-US" dirty="0"/>
              <a:t> two antibiotics will be purchased at up to £10m/year</a:t>
            </a:r>
          </a:p>
          <a:p>
            <a:pPr lvl="1"/>
            <a:r>
              <a:rPr lang="en-US" dirty="0"/>
              <a:t>Scaled to global GDP, implies up $4b over 10 years</a:t>
            </a:r>
          </a:p>
          <a:p>
            <a:pPr lvl="1"/>
            <a:r>
              <a:rPr lang="en-US" dirty="0"/>
              <a:t>Reward to innovator is not linked to volume of use</a:t>
            </a:r>
          </a:p>
          <a:p>
            <a:r>
              <a:rPr lang="en-US" dirty="0"/>
              <a:t>This model will set a strong precedent</a:t>
            </a:r>
          </a:p>
          <a:p>
            <a:pPr lvl="1"/>
            <a:r>
              <a:rPr lang="en-US" dirty="0"/>
              <a:t>The PASTEUR Act in the US will create a similar model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E65B85-7174-4CF6-A36D-AF2006402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2021-04-20 JH Rex - JPIAMR - Session 2 - Introduction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8CD5DB-C243-491A-85F7-624E7713D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0DD1-687E-4C19-957F-8ECA75BA1224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BB41A6-DF2B-484C-A9A6-9ECE76C887E1}"/>
              </a:ext>
            </a:extLst>
          </p:cNvPr>
          <p:cNvSpPr txBox="1"/>
          <p:nvPr/>
        </p:nvSpPr>
        <p:spPr>
          <a:xfrm>
            <a:off x="323528" y="5925180"/>
            <a:ext cx="84969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en-US" sz="1100" dirty="0"/>
              <a:t>9 Jul 2019: </a:t>
            </a:r>
            <a:r>
              <a:rPr lang="en-US" sz="1100" dirty="0">
                <a:hlinkClick r:id="rId2"/>
              </a:rPr>
              <a:t>https://www.gov.uk/government/news/development-of-new-antibiotics-encouraged-with-new-pharmaceutical-payment-system</a:t>
            </a:r>
            <a:endParaRPr lang="en-US" sz="1100" dirty="0"/>
          </a:p>
          <a:p>
            <a:pPr marL="342900" indent="-342900">
              <a:buFont typeface="+mj-lt"/>
              <a:buAutoNum type="alphaLcParenR"/>
            </a:pPr>
            <a:r>
              <a:rPr lang="en-US" sz="1100" dirty="0"/>
              <a:t>29 Mar 2020: </a:t>
            </a:r>
            <a:r>
              <a:rPr lang="en-US" sz="1100" dirty="0">
                <a:hlinkClick r:id="rId3"/>
              </a:rPr>
              <a:t>https://amr.solutions/2020/03/29/uk-antibiotic-subscription-pilot-implies-pull-incentive-of-up-to-4b-across-the-g20/</a:t>
            </a:r>
            <a:endParaRPr lang="en-US" sz="1100" dirty="0"/>
          </a:p>
          <a:p>
            <a:pPr marL="342900" indent="-342900">
              <a:buFont typeface="+mj-lt"/>
              <a:buAutoNum type="alphaLcParenR"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954871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1BF99-B5BE-4D6B-814F-9A8524DBE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UK Pilot: Point Score Scheme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9A91EF-52F9-488E-AA83-0694A94DE9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53785"/>
            <a:ext cx="7886700" cy="4611519"/>
          </a:xfrm>
        </p:spPr>
        <p:txBody>
          <a:bodyPr>
            <a:spAutoFit/>
          </a:bodyPr>
          <a:lstStyle/>
          <a:p>
            <a:r>
              <a:rPr lang="en-US" sz="2000" dirty="0"/>
              <a:t>Up to 11,250 points for priority pathogen coverage</a:t>
            </a:r>
          </a:p>
          <a:p>
            <a:r>
              <a:rPr lang="en-US" sz="2000" dirty="0"/>
              <a:t>Unmet need: Up to 6000 points across High, Medium, and Low unmet need</a:t>
            </a:r>
          </a:p>
          <a:p>
            <a:r>
              <a:rPr lang="en-US" sz="2000" dirty="0"/>
              <a:t>Coverage of key resistance determinants: Up to 6000 points based on extent of coverage of pathogens expressing various resistance determinants.</a:t>
            </a:r>
          </a:p>
          <a:p>
            <a:r>
              <a:rPr lang="en-US" sz="2000" dirty="0"/>
              <a:t>Utility in various disease settings: Up to 6000 points for the spectrum of primary care (lowest) to ICU (highest)</a:t>
            </a:r>
          </a:p>
          <a:p>
            <a:r>
              <a:rPr lang="en-US" sz="2000" dirty="0"/>
              <a:t>Novelty: New class (2000 points), New target (1500 points), New Mechanism of Action (1500 points), low rate of development of resistance (1500 points), lack of cross-resistance (1000 points), and Other benefits (up to 500 points)</a:t>
            </a:r>
          </a:p>
          <a:p>
            <a:r>
              <a:rPr lang="en-US" sz="2000" dirty="0"/>
              <a:t>Certainty of supply, Stewardship, and arrangements for Surveillance are each worth up to 5000 points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22C29F-3E39-4D4D-B156-8534AB640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2021-04-20 JH Rex - JPIAMR - Session 2 - Introduction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7C6808-B1D2-4033-930D-D496738DE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0DD1-687E-4C19-957F-8ECA75BA122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47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225BE-6238-4198-8528-14737B378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US: PASTEUR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3E265-DEA7-48DB-B4E2-40D5B5884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56792"/>
            <a:ext cx="7886700" cy="4731039"/>
          </a:xfrm>
        </p:spPr>
        <p:txBody>
          <a:bodyPr>
            <a:spAutoFit/>
          </a:bodyPr>
          <a:lstStyle/>
          <a:p>
            <a:r>
              <a:rPr lang="en-US" sz="2400" dirty="0"/>
              <a:t>$750m to $3b over 10 years as a delinked incentive</a:t>
            </a:r>
          </a:p>
          <a:p>
            <a:r>
              <a:rPr lang="en-US" sz="2400" dirty="0"/>
              <a:t>“Contract value will be determined by evidence-based preferred drug characteristics to incentivize development of innovative antibiotics”</a:t>
            </a:r>
          </a:p>
          <a:p>
            <a:pPr lvl="1"/>
            <a:r>
              <a:rPr lang="en-US" sz="2000" dirty="0"/>
              <a:t>A committee would be created to define the rules</a:t>
            </a:r>
          </a:p>
          <a:p>
            <a:r>
              <a:rPr lang="en-US" sz="2400" dirty="0"/>
              <a:t>The rules will likely have a similar feel to UK’s rules</a:t>
            </a:r>
          </a:p>
          <a:p>
            <a:pPr lvl="1"/>
            <a:r>
              <a:rPr lang="en-US" sz="2000" dirty="0"/>
              <a:t>There are only so many plausible options for the rules</a:t>
            </a:r>
          </a:p>
          <a:p>
            <a:r>
              <a:rPr lang="en-US" sz="2400" dirty="0"/>
              <a:t>For further examples of scoring schemes …</a:t>
            </a:r>
          </a:p>
          <a:p>
            <a:pPr lvl="1"/>
            <a:r>
              <a:rPr lang="en-US" sz="1600" dirty="0"/>
              <a:t>Rex, J. H. and K. Outterson: </a:t>
            </a:r>
            <a:r>
              <a:rPr lang="en-US" sz="1600" i="1" dirty="0"/>
              <a:t>Antibiotic Reimbursement in a Sales-Delinked Model: Context and a Benchmark-Based Global Approach."</a:t>
            </a:r>
            <a:r>
              <a:rPr lang="en-US" sz="1600" dirty="0"/>
              <a:t> The Lancet Infectious Disease 16: 500-505, 2016.</a:t>
            </a:r>
          </a:p>
          <a:p>
            <a:pPr lvl="1"/>
            <a:r>
              <a:rPr lang="en-US" sz="1600" dirty="0" err="1"/>
              <a:t>Rothery</a:t>
            </a:r>
            <a:r>
              <a:rPr lang="en-US" sz="1600" dirty="0"/>
              <a:t> et al.” </a:t>
            </a:r>
            <a:r>
              <a:rPr lang="en-US" sz="1600" i="1" dirty="0"/>
              <a:t>Framework for Value Assessment of New Antimicrobials.</a:t>
            </a:r>
            <a:r>
              <a:rPr lang="en-US" sz="1600" dirty="0"/>
              <a:t> </a:t>
            </a:r>
            <a:r>
              <a:rPr lang="en-US" sz="1600" dirty="0">
                <a:hlinkClick r:id="rId2"/>
              </a:rPr>
              <a:t>http://www.eepru.org.uk/wp-content/uploads/2017/11/eepru-report-amr-oct-2018-059.pdf</a:t>
            </a:r>
            <a:r>
              <a:rPr lang="en-US" sz="1600" dirty="0"/>
              <a:t>, 2018.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F58194-3619-46EB-B999-F0D88E55C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2021-04-20 JH Rex - JPIAMR - Session 2 - Introduction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EA82EE-07BA-41EA-BFF4-C0DA63FDF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0DD1-687E-4C19-957F-8ECA75BA122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22731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10628</TotalTime>
  <Words>1493</Words>
  <Application>Microsoft Office PowerPoint</Application>
  <PresentationFormat>On-screen Show (4:3)</PresentationFormat>
  <Paragraphs>125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Custom Design</vt:lpstr>
      <vt:lpstr>Choosing wisely:  Is your product worth developing?  JPIAMR Workshop Session 2</vt:lpstr>
      <vt:lpstr>Goals &amp; Discussants</vt:lpstr>
      <vt:lpstr>Context and Focus for Today</vt:lpstr>
      <vt:lpstr>Fire extinguisher value: $0 vs. ∞ COVID as an example</vt:lpstr>
      <vt:lpstr>Fire extinguisher value: $0 vs. ∞ COVID as an example</vt:lpstr>
      <vt:lpstr>Fire extinguisher value: $0 vs. ∞ COVID as an example</vt:lpstr>
      <vt:lpstr>UK’s Pilot Pull Incentive Project</vt:lpstr>
      <vt:lpstr>UK Pilot: Point Score Scheme</vt:lpstr>
      <vt:lpstr>In the US: PASTEUR Act</vt:lpstr>
      <vt:lpstr>Other models, other viewpoints</vt:lpstr>
      <vt:lpstr>So, let’s talk! Starter questions…</vt:lpstr>
    </vt:vector>
  </TitlesOfParts>
  <Company>GlaxoSmithKline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pma27465</dc:creator>
  <cp:lastModifiedBy>John Rex</cp:lastModifiedBy>
  <cp:revision>718</cp:revision>
  <cp:lastPrinted>2018-04-11T22:31:37Z</cp:lastPrinted>
  <dcterms:created xsi:type="dcterms:W3CDTF">2013-02-28T14:02:37Z</dcterms:created>
  <dcterms:modified xsi:type="dcterms:W3CDTF">2021-04-20T12:49:56Z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